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8" r:id="rId7"/>
    <p:sldId id="260" r:id="rId8"/>
    <p:sldId id="261" r:id="rId9"/>
    <p:sldId id="267" r:id="rId10"/>
    <p:sldId id="269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Fraunces" panose="020B0604020202020204" charset="0"/>
      <p:regular r:id="rId20"/>
    </p:embeddedFont>
    <p:embeddedFont>
      <p:font typeface="Nobil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813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Financial Metrics Analysis: Measuring Business Success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metrics analysis is essential for understanding a business's performance. It's vital for strategic decision-making and long-term growth.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73929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714768"/>
            <a:ext cx="236660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Ashok Shetti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FD8B4-6810-A516-8CB0-53B4C1AD010A}"/>
              </a:ext>
            </a:extLst>
          </p:cNvPr>
          <p:cNvSpPr/>
          <p:nvPr/>
        </p:nvSpPr>
        <p:spPr>
          <a:xfrm>
            <a:off x="12895118" y="7637318"/>
            <a:ext cx="1610591" cy="488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A716E7-D199-E1EE-575B-3E3D90871394}"/>
              </a:ext>
            </a:extLst>
          </p:cNvPr>
          <p:cNvSpPr/>
          <p:nvPr/>
        </p:nvSpPr>
        <p:spPr>
          <a:xfrm>
            <a:off x="6266853" y="6612147"/>
            <a:ext cx="2856192" cy="706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08F3AC-5C5F-2916-0EDD-7D3E9924DF25}"/>
              </a:ext>
            </a:extLst>
          </p:cNvPr>
          <p:cNvSpPr txBox="1"/>
          <p:nvPr/>
        </p:nvSpPr>
        <p:spPr>
          <a:xfrm>
            <a:off x="1195754" y="138267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Profit margin =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8349C"/>
                </a:solidFill>
                <a:effectLst/>
                <a:latin typeface="Consolas" panose="020B0609020204030204" pitchFamily="49" charset="0"/>
              </a:rPr>
              <a:t>[Profit]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68349C"/>
                </a:solidFill>
                <a:effectLst/>
                <a:latin typeface="Consolas" panose="020B0609020204030204" pitchFamily="49" charset="0"/>
              </a:rPr>
              <a:t>[Sales Amount]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4C114-BF1F-0B6B-AD86-F00F5D099DBA}"/>
              </a:ext>
            </a:extLst>
          </p:cNvPr>
          <p:cNvSpPr txBox="1"/>
          <p:nvPr/>
        </p:nvSpPr>
        <p:spPr>
          <a:xfrm>
            <a:off x="1195754" y="216197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Profit =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financials[Profit]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E373F-52C9-5EFF-D3D4-3D237D64F092}"/>
              </a:ext>
            </a:extLst>
          </p:cNvPr>
          <p:cNvSpPr txBox="1"/>
          <p:nvPr/>
        </p:nvSpPr>
        <p:spPr>
          <a:xfrm>
            <a:off x="1195754" y="290730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Amount =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financials[Gross Sales]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4245A-35DA-C0D5-77CF-F495DAFB9901}"/>
              </a:ext>
            </a:extLst>
          </p:cNvPr>
          <p:cNvSpPr txBox="1"/>
          <p:nvPr/>
        </p:nvSpPr>
        <p:spPr>
          <a:xfrm>
            <a:off x="1195754" y="3678979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Profit margin =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8349C"/>
                </a:solidFill>
                <a:effectLst/>
                <a:latin typeface="Consolas" panose="020B0609020204030204" pitchFamily="49" charset="0"/>
              </a:rPr>
              <a:t>[Profit]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68349C"/>
                </a:solidFill>
                <a:effectLst/>
                <a:latin typeface="Consolas" panose="020B0609020204030204" pitchFamily="49" charset="0"/>
              </a:rPr>
              <a:t>[Sales Amount]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2C660-F2CF-8734-35C9-4993E5439743}"/>
              </a:ext>
            </a:extLst>
          </p:cNvPr>
          <p:cNvSpPr txBox="1"/>
          <p:nvPr/>
        </p:nvSpPr>
        <p:spPr>
          <a:xfrm>
            <a:off x="1195754" y="439795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Discount offered =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financials[Discounts]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53AA4-DFC0-8B42-9EC9-4A00A4CBC683}"/>
              </a:ext>
            </a:extLst>
          </p:cNvPr>
          <p:cNvSpPr txBox="1"/>
          <p:nvPr/>
        </p:nvSpPr>
        <p:spPr>
          <a:xfrm>
            <a:off x="1101968" y="545012"/>
            <a:ext cx="647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DAX(Data Analysis Expressions )QUERIES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16BB8-817F-09A0-6836-C5F972E573B3}"/>
              </a:ext>
            </a:extLst>
          </p:cNvPr>
          <p:cNvSpPr txBox="1"/>
          <p:nvPr/>
        </p:nvSpPr>
        <p:spPr>
          <a:xfrm>
            <a:off x="1195754" y="514328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 Revenue =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financials[Profit]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60F136-E0D5-0164-A1F2-E45883694018}"/>
              </a:ext>
            </a:extLst>
          </p:cNvPr>
          <p:cNvSpPr/>
          <p:nvPr/>
        </p:nvSpPr>
        <p:spPr>
          <a:xfrm>
            <a:off x="12825046" y="7690338"/>
            <a:ext cx="1676400" cy="539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1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2938"/>
            <a:ext cx="89103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Advantages and Disadvantages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053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metrics analysis offers numerous benefits, but it's important to consider potential limitations and challenges.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23398"/>
            <a:ext cx="3005495" cy="18574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64380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Improved Decision Making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409128"/>
            <a:ext cx="30054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data-driven insights for informed strategic decisions, leading to better resource allocation and risk management.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423398"/>
            <a:ext cx="3005614" cy="18574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39446" y="4564380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Enhanced Performance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39446" y="540912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Helps identify areas for improvement and drives growth by highlighting strengths and weaknesses.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423398"/>
            <a:ext cx="3005614" cy="18574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5221" y="4564380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Reduced Financial Risk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85221" y="540912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a clear picture of financial health, enabling proactive risk management and mitigation strategies.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423398"/>
            <a:ext cx="3005614" cy="185749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30997" y="456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830997" y="5054798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Collecting, cleaning, and analyzing data can be time-consuming, requiring dedicated resources and expertise.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7D3B23-74B6-459E-377B-C39B7D0A5977}"/>
              </a:ext>
            </a:extLst>
          </p:cNvPr>
          <p:cNvSpPr/>
          <p:nvPr/>
        </p:nvSpPr>
        <p:spPr>
          <a:xfrm>
            <a:off x="12936682" y="7772400"/>
            <a:ext cx="1610591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544711"/>
            <a:ext cx="4948476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Future Scope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706" y="1460063"/>
            <a:ext cx="7758589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metrics analysis is constantly evolving with advancements in technology and the emergence of new business models.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6" y="2316123"/>
            <a:ext cx="494824" cy="4948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2706" y="3008828"/>
            <a:ext cx="2534841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Automated Analysis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92706" y="3436739"/>
            <a:ext cx="3730823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use of artificial intelligence and machine learning will further automate financial analysis, enabling faster and more accurate insights.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352" y="2316123"/>
            <a:ext cx="494824" cy="4948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0352" y="3008828"/>
            <a:ext cx="2476381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Advanced Analytics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4720352" y="3436739"/>
            <a:ext cx="3730943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Sophisticated analytical techniques will provide deeper insights into complex business relationships and uncover hidden patterns.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06" y="5297329"/>
            <a:ext cx="494824" cy="4948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92706" y="5990034"/>
            <a:ext cx="2653665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Data-Driven Insights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92706" y="6417945"/>
            <a:ext cx="3730823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increased availability of data and the ability to analyze it will enable businesses to make more informed decisions.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352" y="5297329"/>
            <a:ext cx="494824" cy="49482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20352" y="5990034"/>
            <a:ext cx="29314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Cloud-Based Platforms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4720352" y="6417945"/>
            <a:ext cx="3730943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Cloud-based platforms will provide flexible and scalable solutions for financial analysis, enabling access to powerful tools and real-time data.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metrics analysis is an indispensable tool for businesses seeking to achieve sustainable growth and success. It provides a structured and data-driven approach to understand performance, identify opportunities, and mitigate risks.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86D4C-73BB-5ABF-507D-9596D03FD0AA}"/>
              </a:ext>
            </a:extLst>
          </p:cNvPr>
          <p:cNvSpPr/>
          <p:nvPr/>
        </p:nvSpPr>
        <p:spPr>
          <a:xfrm>
            <a:off x="12760036" y="7647709"/>
            <a:ext cx="1787237" cy="467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392" y="717352"/>
            <a:ext cx="497859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3392" y="1638300"/>
            <a:ext cx="7750016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metrics are quantifiable measures that reflect a business's performance. They provide insights into financial health, profitability, and overall success.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3392" y="3042047"/>
            <a:ext cx="448032" cy="448032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32815" y="3116699"/>
            <a:ext cx="149066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6830497" y="3042047"/>
            <a:ext cx="248924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Financial Health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830497" y="3472577"/>
            <a:ext cx="3128367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Metrics like profitability, liquidity, and solvency indicate the business's overall stability and ability to meet its obligations.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7936" y="3042047"/>
            <a:ext cx="448032" cy="448032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284381" y="3116699"/>
            <a:ext cx="195143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10805041" y="3042047"/>
            <a:ext cx="248924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Profitability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805041" y="3472577"/>
            <a:ext cx="3128367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Metrics such as gross profit margin, operating profit margin, and net profit margin measure how well a business generates profits.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3392" y="5488662"/>
            <a:ext cx="448032" cy="448032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317218" y="5563314"/>
            <a:ext cx="180380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6830497" y="5488662"/>
            <a:ext cx="248924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Efficiency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830497" y="5919192"/>
            <a:ext cx="3128367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Metrics like inventory turnover, accounts receivable turnover, and asset turnover indicate the business's ability to manage resources effectively.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0157936" y="5488662"/>
            <a:ext cx="448032" cy="448032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280452" y="5563314"/>
            <a:ext cx="203002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10805041" y="5488662"/>
            <a:ext cx="248924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Growth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10805041" y="5919192"/>
            <a:ext cx="3128367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Metrics like revenue growth, market share growth, and employee growth indicate the business's expansion and development.</a:t>
            </a:r>
            <a:endParaRPr lang="en-US" sz="15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AFBFA0-5FBB-C0A0-55BE-DDBA455884FE}"/>
              </a:ext>
            </a:extLst>
          </p:cNvPr>
          <p:cNvSpPr/>
          <p:nvPr/>
        </p:nvSpPr>
        <p:spPr>
          <a:xfrm>
            <a:off x="12926290" y="7631667"/>
            <a:ext cx="1704109" cy="49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2682"/>
            <a:ext cx="8339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Reason to Choose the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50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metrics analysis provides valuable insights that can help businesses make informed decisions. It allows them to identify strengths, weaknesses, and areas for improvement.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22859"/>
            <a:ext cx="3769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Strategic Decision Making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04003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understanding key metrics, businesses can make data-driven decisions regarding investments, pricing strategies, and resource allocation.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155407" y="382285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Performance Benchmarking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155407" y="440400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Comparing financial metrics to industry standards and competitors allows businesses to assess their relative position and identify areas for improvement.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822859"/>
            <a:ext cx="2914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Investor Confidence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404003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financial metrics demonstrate the business's viability and potential for growth, attracting investors and securing funding for expansion.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B71D15-1403-15B7-B3A0-4E0EDA05C8BC}"/>
              </a:ext>
            </a:extLst>
          </p:cNvPr>
          <p:cNvSpPr/>
          <p:nvPr/>
        </p:nvSpPr>
        <p:spPr>
          <a:xfrm>
            <a:off x="12800266" y="7730836"/>
            <a:ext cx="1652155" cy="35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133" y="732473"/>
            <a:ext cx="5176957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Problem Statement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1133" y="1690092"/>
            <a:ext cx="7694533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problem statement identifies the specific challenge or opportunity that financial metrics analysis aims to address. It sets the context for the analysis and guides the process.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1133" y="2916674"/>
            <a:ext cx="3743801" cy="2849166"/>
          </a:xfrm>
          <a:prstGeom prst="roundRect">
            <a:avLst>
              <a:gd name="adj" fmla="val 654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18183" y="3123724"/>
            <a:ext cx="29688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Declining Profitability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18183" y="3571399"/>
            <a:ext cx="3329702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business may experience declining profits due to factors such as increased competition, rising costs, or changes in customer demand.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984" y="2916674"/>
            <a:ext cx="3743801" cy="2849166"/>
          </a:xfrm>
          <a:prstGeom prst="roundRect">
            <a:avLst>
              <a:gd name="adj" fmla="val 654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69034" y="3123724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Slow Growth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69034" y="3571399"/>
            <a:ext cx="3329702" cy="1987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business may struggle to achieve desired growth rates due to insufficient market penetration, ineffective marketing strategies, or operational inefficiencies.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11133" y="5972889"/>
            <a:ext cx="7694533" cy="1524238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18183" y="6179939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Financial Risk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18183" y="6627614"/>
            <a:ext cx="7280434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business may face financial risk due to excessive debt levels, inadequate cash flow, or exposure to economic volatility.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1CE0CF-B0FE-043B-0BA6-7ACB84EA10F0}"/>
              </a:ext>
            </a:extLst>
          </p:cNvPr>
          <p:cNvSpPr/>
          <p:nvPr/>
        </p:nvSpPr>
        <p:spPr>
          <a:xfrm>
            <a:off x="12469090" y="7824355"/>
            <a:ext cx="2161309" cy="327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233" y="640437"/>
            <a:ext cx="4164330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Financial Metrics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9233" y="1339691"/>
            <a:ext cx="8085534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financial metrics provide a comprehensive view of a business's performance and can be categorized into different areas.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29233" y="1993583"/>
            <a:ext cx="8085534" cy="5595461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36853" y="2001203"/>
            <a:ext cx="8069461" cy="4386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89015" y="2099548"/>
            <a:ext cx="238327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Category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3382328" y="2099548"/>
            <a:ext cx="237946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Metric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071830" y="2099548"/>
            <a:ext cx="238327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Description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536853" y="2439829"/>
            <a:ext cx="8069461" cy="11644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89015" y="2538174"/>
            <a:ext cx="238327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Profitability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3382328" y="2538174"/>
            <a:ext cx="237946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Gross Profit Margin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71830" y="2538174"/>
            <a:ext cx="2383274" cy="967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Measures the profitability of the core business activities, reflecting the efficiency of production and cost control.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536853" y="3604260"/>
            <a:ext cx="8069461" cy="11644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89015" y="3702606"/>
            <a:ext cx="238327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Liquidity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3382328" y="3702606"/>
            <a:ext cx="237946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Current Ratio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071830" y="3702606"/>
            <a:ext cx="2383274" cy="967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Measures the ability of a business to meet its short-term financial obligations using readily available assets.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536853" y="4768691"/>
            <a:ext cx="8069461" cy="14063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89015" y="4867037"/>
            <a:ext cx="238327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Solvency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3382328" y="4867037"/>
            <a:ext cx="237946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Debt-to-Equity Ratio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6071830" y="4867037"/>
            <a:ext cx="2383274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Measures the proportion of a business's financing that comes from debt compared to equity, indicating the financial risk associated with debt.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536853" y="6175058"/>
            <a:ext cx="8069461" cy="14063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689015" y="6273403"/>
            <a:ext cx="238327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Efficiency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3382328" y="6273403"/>
            <a:ext cx="237946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Inventory Turnover Ratio</a:t>
            </a:r>
            <a:endParaRPr lang="en-US" sz="1150" dirty="0"/>
          </a:p>
        </p:txBody>
      </p:sp>
      <p:sp>
        <p:nvSpPr>
          <p:cNvPr id="25" name="Text 22"/>
          <p:cNvSpPr/>
          <p:nvPr/>
        </p:nvSpPr>
        <p:spPr>
          <a:xfrm>
            <a:off x="6071830" y="6273403"/>
            <a:ext cx="2383274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Measures how efficiently a business manages its inventory, reflecting the speed at which inventory is sold and replenished.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text on a green background&#10;&#10;Description automatically generated">
            <a:extLst>
              <a:ext uri="{FF2B5EF4-FFF2-40B4-BE49-F238E27FC236}">
                <a16:creationId xmlns:a16="http://schemas.microsoft.com/office/drawing/2014/main" id="{A0D220C9-4CA6-999C-3304-0137FB4B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535" r="-2" b="38395"/>
          <a:stretch/>
        </p:blipFill>
        <p:spPr>
          <a:xfrm>
            <a:off x="1260200" y="4405575"/>
            <a:ext cx="5669482" cy="2725265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09456" y="1333404"/>
            <a:ext cx="13248" cy="557412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red background with white text&#10;&#10;Description automatically generated">
            <a:extLst>
              <a:ext uri="{FF2B5EF4-FFF2-40B4-BE49-F238E27FC236}">
                <a16:creationId xmlns:a16="http://schemas.microsoft.com/office/drawing/2014/main" id="{9DBADF4D-06E6-2B05-1A77-95DE5365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37" r="2" b="38234"/>
          <a:stretch/>
        </p:blipFill>
        <p:spPr>
          <a:xfrm>
            <a:off x="1301737" y="772160"/>
            <a:ext cx="5586408" cy="305186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83632" y="4114797"/>
            <a:ext cx="5026685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32400" y="4114797"/>
            <a:ext cx="5026685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een and black cover&#10;&#10;Description automatically generated">
            <a:extLst>
              <a:ext uri="{FF2B5EF4-FFF2-40B4-BE49-F238E27FC236}">
                <a16:creationId xmlns:a16="http://schemas.microsoft.com/office/drawing/2014/main" id="{2CA6FDD1-885E-0549-D8CE-35B1CCE510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329" r="-2" b="36098"/>
          <a:stretch/>
        </p:blipFill>
        <p:spPr>
          <a:xfrm>
            <a:off x="7815317" y="768986"/>
            <a:ext cx="5598180" cy="3055034"/>
          </a:xfrm>
          <a:prstGeom prst="rect">
            <a:avLst/>
          </a:prstGeom>
        </p:spPr>
      </p:pic>
      <p:pic>
        <p:nvPicPr>
          <p:cNvPr id="11" name="Picture 10" descr="A grey and black background with hexagons&#10;&#10;Description automatically generated">
            <a:extLst>
              <a:ext uri="{FF2B5EF4-FFF2-40B4-BE49-F238E27FC236}">
                <a16:creationId xmlns:a16="http://schemas.microsoft.com/office/drawing/2014/main" id="{9541A8E1-6820-AD8E-0417-EA2959D283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799" r="5566" b="33593"/>
          <a:stretch/>
        </p:blipFill>
        <p:spPr>
          <a:xfrm>
            <a:off x="8004632" y="4405575"/>
            <a:ext cx="5584933" cy="27252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5EF161-D389-063D-4476-D7B3B75DB3EE}"/>
              </a:ext>
            </a:extLst>
          </p:cNvPr>
          <p:cNvSpPr/>
          <p:nvPr/>
        </p:nvSpPr>
        <p:spPr>
          <a:xfrm>
            <a:off x="12825663" y="7748337"/>
            <a:ext cx="1696453" cy="3970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003" y="601861"/>
            <a:ext cx="4243507" cy="530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Financial Model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94003" y="1386840"/>
            <a:ext cx="795599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financial model is a representation of a business's financial performance and future projections. It's used to forecast key metrics and evaluate different scenarios.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837128" y="2120860"/>
            <a:ext cx="22860" cy="5506760"/>
          </a:xfrm>
          <a:prstGeom prst="roundRect">
            <a:avLst>
              <a:gd name="adj" fmla="val 66828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016615" y="2491145"/>
            <a:ext cx="594003" cy="22860"/>
          </a:xfrm>
          <a:prstGeom prst="roundRect">
            <a:avLst>
              <a:gd name="adj" fmla="val 66828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57642" y="2311718"/>
            <a:ext cx="381833" cy="381833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85039" y="2375297"/>
            <a:ext cx="127040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782128" y="2290524"/>
            <a:ext cx="2121694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Assumptions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782128" y="2657475"/>
            <a:ext cx="6767870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financial model starts with assumptions about key variables, such as revenue growth, cost of goods sold, and operating expenses.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1016615" y="3910251"/>
            <a:ext cx="594003" cy="22860"/>
          </a:xfrm>
          <a:prstGeom prst="roundRect">
            <a:avLst>
              <a:gd name="adj" fmla="val 66828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57642" y="3730823"/>
            <a:ext cx="381833" cy="381833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65274" y="3794403"/>
            <a:ext cx="166449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782128" y="3709630"/>
            <a:ext cx="227742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Financial Statements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782128" y="4076581"/>
            <a:ext cx="6767870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model then projects financial statements, including the income statement, balance sheet, and statement of cash flows.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1016615" y="5329357"/>
            <a:ext cx="594003" cy="22860"/>
          </a:xfrm>
          <a:prstGeom prst="roundRect">
            <a:avLst>
              <a:gd name="adj" fmla="val 66828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57642" y="5149929"/>
            <a:ext cx="381833" cy="381833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71585" y="5213509"/>
            <a:ext cx="153829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782128" y="5128736"/>
            <a:ext cx="2121694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Metrics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782128" y="5495687"/>
            <a:ext cx="6767870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model calculates key financial metrics based on the projected financial statements, allowing for analysis and scenario planning.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1016615" y="6748463"/>
            <a:ext cx="594003" cy="22860"/>
          </a:xfrm>
          <a:prstGeom prst="roundRect">
            <a:avLst>
              <a:gd name="adj" fmla="val 66828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57642" y="6569035"/>
            <a:ext cx="381833" cy="381833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762060" y="6632615"/>
            <a:ext cx="17299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782128" y="6547842"/>
            <a:ext cx="2121694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Sensitivity Analysis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1782128" y="6914793"/>
            <a:ext cx="6767870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Sensitivity analysis explores the impact of changes in key assumptions on the projected financial metrics, helping to assess risk and evaluate different strategies.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948" y="424220"/>
            <a:ext cx="3857268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Flow Chart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9948" y="1214914"/>
            <a:ext cx="1355050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flowchart visually represents the steps involved in a financial metrics analysis process, providing a clear understanding of the workflow.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8" y="1635204"/>
            <a:ext cx="771406" cy="12343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42693" y="1789390"/>
            <a:ext cx="192857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Collection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542693" y="2123003"/>
            <a:ext cx="1254775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first step is to gather relevant financial data from various sources, including financial statements, market research, and industry reports.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48" y="2869525"/>
            <a:ext cx="771406" cy="12343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42693" y="3023711"/>
            <a:ext cx="280689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Cleaning &amp; Preparation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542693" y="3357324"/>
            <a:ext cx="1254775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collected data is cleaned and prepared for analysis, ensuring consistency, accuracy, and relevance for the analysis.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48" y="4103846"/>
            <a:ext cx="771406" cy="12343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42693" y="4258032"/>
            <a:ext cx="192857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Metric Calculation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542693" y="4591645"/>
            <a:ext cx="1254775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financial metrics are calculated using appropriate formulas based on the prepared data, providing quantitative measures of performance.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48" y="5338167"/>
            <a:ext cx="771406" cy="123432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42693" y="5492353"/>
            <a:ext cx="2500432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Analysis &amp; Interpretation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542693" y="5825966"/>
            <a:ext cx="1254775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calculated metrics are analyzed and interpreted in relation to historical trends, industry benchmarks, and business objectives.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48" y="6572488"/>
            <a:ext cx="771406" cy="123432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42693" y="6726674"/>
            <a:ext cx="2811066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Reporting &amp; Communication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542693" y="7060287"/>
            <a:ext cx="1254775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results of the analysis are presented in a clear and concise manner, using charts, graphs, and narratives to communicate insights.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A1883-3AF0-291B-CD5A-07710379C9BB}"/>
              </a:ext>
            </a:extLst>
          </p:cNvPr>
          <p:cNvSpPr/>
          <p:nvPr/>
        </p:nvSpPr>
        <p:spPr>
          <a:xfrm>
            <a:off x="12915900" y="7647709"/>
            <a:ext cx="1600200" cy="467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CB078A-D6F9-34DB-6F38-AB7D18120FB4}"/>
              </a:ext>
            </a:extLst>
          </p:cNvPr>
          <p:cNvGrpSpPr>
            <a:grpSpLocks/>
          </p:cNvGrpSpPr>
          <p:nvPr/>
        </p:nvGrpSpPr>
        <p:grpSpPr bwMode="auto">
          <a:xfrm>
            <a:off x="2268683" y="0"/>
            <a:ext cx="9173040" cy="8221662"/>
            <a:chOff x="1685" y="394"/>
            <a:chExt cx="8808" cy="11343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5C3D0588-4BE3-3DD0-1B36-32E190272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" y="394"/>
              <a:ext cx="8513" cy="1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DCB4916D-13A0-0F28-009B-46673B39C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11359"/>
              <a:ext cx="1544" cy="3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0B7B36B1-5967-0510-75F4-19C75EE5B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11359"/>
              <a:ext cx="1544" cy="368"/>
            </a:xfrm>
            <a:prstGeom prst="rect">
              <a:avLst/>
            </a:prstGeom>
            <a:noFill/>
            <a:ln w="12192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A159E26-B386-5031-6233-516ED839501A}"/>
              </a:ext>
            </a:extLst>
          </p:cNvPr>
          <p:cNvSpPr/>
          <p:nvPr/>
        </p:nvSpPr>
        <p:spPr>
          <a:xfrm>
            <a:off x="12728864" y="7741227"/>
            <a:ext cx="1787236" cy="394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3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1056</Words>
  <Application>Microsoft Office PowerPoint</Application>
  <PresentationFormat>Custom</PresentationFormat>
  <Paragraphs>115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Fraunces</vt:lpstr>
      <vt:lpstr>Wingdings</vt:lpstr>
      <vt:lpstr>Nobile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ASUS</cp:lastModifiedBy>
  <cp:revision>11</cp:revision>
  <dcterms:created xsi:type="dcterms:W3CDTF">2024-09-20T13:56:51Z</dcterms:created>
  <dcterms:modified xsi:type="dcterms:W3CDTF">2024-11-29T16:48:56Z</dcterms:modified>
</cp:coreProperties>
</file>